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6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6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2"/>
    <p:restoredTop sz="94727"/>
  </p:normalViewPr>
  <p:slideViewPr>
    <p:cSldViewPr snapToGrid="0">
      <p:cViewPr varScale="1">
        <p:scale>
          <a:sx n="68" d="100"/>
          <a:sy n="68" d="100"/>
        </p:scale>
        <p:origin x="66" y="34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DE4319-DF9C-4731-8DE1-86EDE955981F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38CBC7-2F49-4954-B175-5E9A01A2F0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546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514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38CBC7-2F49-4954-B175-5E9A01A2F0E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659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7B8B4-FEDB-4246-925B-4F78A842D1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89C213-FDB6-459C-93E9-8F2C610993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69D7BF-0C5E-4096-AFC1-05E16F835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611859-22E3-4232-9E44-9B670B17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1C0301-0F69-4DB8-B68C-4222E4F89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1629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28C9E-9317-4748-9AB2-ED5F28E2B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68B097-8FDD-4209-B53A-E107E904C7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B58BB-476F-444F-86EB-589289447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361F2B-562F-4E2D-8A53-836D0F78E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46074A-C094-428F-9683-92C90804E3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51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288EA5-7EA8-4F47-8067-F6D627ECD1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DAFB9-8A16-4FDA-9447-D2D3697044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1BA043-3D56-429C-ACDF-97E80749E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26A887-7F70-44C2-9F75-AF3F00100E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334C90-85B5-4306-B2E4-7635C6DCA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827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704BB-AB9A-45FC-9C76-C2CB20327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704B8D-9279-4BD1-894B-77E93DD490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505C33-FE9F-4F22-9648-06B98A765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1AA17-E2B9-4621-AF1E-05381BB68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8001C-D725-4032-B903-334D8017F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9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89328-852F-4493-8782-0D62C4041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B7B9E4-4553-4F7B-8435-5B7066F4B0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3E3E0-E7C1-4EA5-8782-0D97747C8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72E4-F8BD-4417-B500-0DECFDFE65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90D067-FBDB-400A-A525-B2D6A68FF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011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0BE641-0398-4C1F-9F18-A05F2C17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605B8-85AE-4C12-AF7E-1832E57A9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B4FA50-D53B-4021-83ED-6C0676EC6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C855E5-4B50-41EE-9B5F-31D947B330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AA0D8E-DE71-42D8-94DE-F0564E9926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5C153D-EE9F-4648-A7A6-2F29F6A13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92468-CFC1-42F0-AFCF-675E56327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451BB3-DDA6-4DDA-8DF9-0DA27B437D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825917-BE9C-4830-B389-9CCA119D91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811720-F77F-4BDA-934D-5E8D64B1F3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E7670C-8A44-4DE6-8741-AE59B063F7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D96CD4-9B30-4E4F-8745-14874072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B92615-00A3-4D58-85FE-3FF2BF84F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779B11-0C51-4690-8EC4-6C111AA7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1817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B189-9048-44E5-BB48-1703646EA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D24067-0109-46B9-AFA7-B85F3904A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C1F96B-F7E4-4D93-90FE-DE0D01F51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361378-550C-4A0D-87F4-2499BAB0D1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027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628817B-1651-41C5-97AB-D3819CC91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DC9CB5-B2DD-4C70-B426-3F1BF9D58C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2C14F-AD3D-4B9F-84D9-5A120CD8F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79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84C93E-F9C7-4364-B0E7-1BCE984D9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392EC-735B-4DB1-A8B1-799901792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5D8D3-8E90-454A-A832-5C0C031AFF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8BBCFF-5BE2-4B98-ABC6-66E096E58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DECCD0-E933-4C26-8DD8-6EC79E154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8D2558-FA17-4142-9666-6A2885A0C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7131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4787F-EF4F-4FAE-8D40-C69705313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3F80F8E-7C9F-4483-B04F-D015DCBE4B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25939F-8E05-4490-8DDE-E91185DD7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52AC33-63EB-48BD-B2DB-C0DCB2BED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9A8782-BB9F-4669-8D70-4832B201B8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1B738A-A2C5-45DF-B7F2-664372A09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99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F35193-2C25-40C4-B489-36C384A4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22B125-7536-4CD0-9B7C-E8ECDDDCA8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8071ED-31C7-4278-AAD8-BD233D1131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6CD7E0-B931-4979-8A7A-C1EA506FDDF5}" type="datetimeFigureOut">
              <a:rPr lang="en-US" smtClean="0"/>
              <a:t>5/6/2018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62F96-4C75-424A-9AD2-73116DEC6E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70388-3946-4597-B7E0-D91FE2CF1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75033C-B55B-4378-83A0-942AF90F88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17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67A63F-4CA7-43F9-B1AA-33F1AD5100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"/>
            <a:ext cx="4286250" cy="33718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E7D20DF-DFDB-4509-BEC7-72E2C71E0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954" y="76200"/>
            <a:ext cx="421005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44221-7A2E-43AA-BD95-6772A78A16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37" y="3892280"/>
            <a:ext cx="4219575" cy="33147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F7448D-95F0-400B-B961-4C6956EC4FE9}"/>
              </a:ext>
            </a:extLst>
          </p:cNvPr>
          <p:cNvSpPr txBox="1"/>
          <p:nvPr/>
        </p:nvSpPr>
        <p:spPr>
          <a:xfrm>
            <a:off x="4914900" y="4000500"/>
            <a:ext cx="7277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SaaS,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Paas</a:t>
            </a:r>
            <a:r>
              <a:rPr lang="en-US" altLang="zh-CN" b="1" dirty="0">
                <a:solidFill>
                  <a:srgbClr val="FF0000"/>
                </a:solidFill>
              </a:rPr>
              <a:t>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</a:rPr>
              <a:t>Iaas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structures.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Paas</a:t>
            </a:r>
            <a:r>
              <a:rPr lang="en-US" dirty="0"/>
              <a:t>  let you bind your application code to libraries that give access to the infrastructure your application needs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Iaas</a:t>
            </a:r>
            <a:r>
              <a:rPr lang="en-US" dirty="0"/>
              <a:t> provide raw compute, storage, and network, organized in ways that are familiar from physical data centers</a:t>
            </a:r>
          </a:p>
        </p:txBody>
      </p:sp>
    </p:spTree>
    <p:extLst>
      <p:ext uri="{BB962C8B-B14F-4D97-AF65-F5344CB8AC3E}">
        <p14:creationId xmlns:p14="http://schemas.microsoft.com/office/powerpoint/2010/main" val="12705051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EC85FE-B043-4221-967B-20CC8B42BC63}"/>
              </a:ext>
            </a:extLst>
          </p:cNvPr>
          <p:cNvSpPr txBox="1"/>
          <p:nvPr/>
        </p:nvSpPr>
        <p:spPr>
          <a:xfrm>
            <a:off x="0" y="0"/>
            <a:ext cx="36311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Summary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以下是</a:t>
            </a:r>
            <a:r>
              <a:rPr lang="en-US" altLang="zh-CN" dirty="0"/>
              <a:t>GCP</a:t>
            </a:r>
            <a:r>
              <a:rPr lang="zh-CN" altLang="en-US" dirty="0"/>
              <a:t>主要提供的各种功能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BBD22-A7E3-4420-9279-D007ABD37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76275"/>
            <a:ext cx="5715000" cy="2752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48D4CF-87CB-4401-84C0-984263B06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7002" y="0"/>
            <a:ext cx="5715000" cy="3124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626236-F3AB-4734-A2FB-81923AAD8D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000500"/>
            <a:ext cx="6105525" cy="2857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8AF842-CF21-40AA-A8F8-1F3EBFE23E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300" y="3790950"/>
            <a:ext cx="5600700" cy="30670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66CCAF-10D0-4AEC-B73A-C2A712A5EF02}"/>
              </a:ext>
            </a:extLst>
          </p:cNvPr>
          <p:cNvSpPr txBox="1"/>
          <p:nvPr/>
        </p:nvSpPr>
        <p:spPr>
          <a:xfrm>
            <a:off x="-206608" y="6604000"/>
            <a:ext cx="6128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最简单的接</a:t>
            </a:r>
            <a:r>
              <a:rPr lang="en-US" altLang="zh-CN" dirty="0"/>
              <a:t>VPN</a:t>
            </a:r>
            <a:r>
              <a:rPr lang="zh-CN" altLang="en-US" dirty="0"/>
              <a:t>进</a:t>
            </a:r>
            <a:r>
              <a:rPr lang="en-US" altLang="zh-CN" dirty="0"/>
              <a:t>Virtual Personal Cloud</a:t>
            </a:r>
            <a:r>
              <a:rPr lang="zh-CN" altLang="en-US" dirty="0"/>
              <a:t>的方法是</a:t>
            </a:r>
            <a:r>
              <a:rPr lang="en-US" altLang="zh-CN" b="1" dirty="0"/>
              <a:t>cloud router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9404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27A3735-3BD5-4375-B146-EEF3910B4BCA}"/>
              </a:ext>
            </a:extLst>
          </p:cNvPr>
          <p:cNvSpPr txBox="1"/>
          <p:nvPr/>
        </p:nvSpPr>
        <p:spPr>
          <a:xfrm>
            <a:off x="0" y="0"/>
            <a:ext cx="13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is GCP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9D7C37-87AB-42E3-B095-1724B8D5C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5267325" cy="29622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33E47D-F370-4ABE-98A4-D804DB9F50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50" y="0"/>
            <a:ext cx="5886450" cy="304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85F0E40-A0B5-478F-99FA-29D6097A5DFB}"/>
              </a:ext>
            </a:extLst>
          </p:cNvPr>
          <p:cNvSpPr txBox="1"/>
          <p:nvPr/>
        </p:nvSpPr>
        <p:spPr>
          <a:xfrm>
            <a:off x="0" y="3756074"/>
            <a:ext cx="48108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user interfaces GCP provides: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shell (</a:t>
            </a:r>
            <a:r>
              <a:rPr lang="en-US" dirty="0" err="1"/>
              <a:t>a.k.a</a:t>
            </a:r>
            <a:r>
              <a:rPr lang="en-US" dirty="0"/>
              <a:t>, a terminal)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console (</a:t>
            </a:r>
            <a:r>
              <a:rPr lang="en-US" dirty="0" err="1"/>
              <a:t>a.k.a</a:t>
            </a:r>
            <a:r>
              <a:rPr lang="en-US" dirty="0"/>
              <a:t>, the browser UI interface)</a:t>
            </a:r>
          </a:p>
        </p:txBody>
      </p:sp>
    </p:spTree>
    <p:extLst>
      <p:ext uri="{BB962C8B-B14F-4D97-AF65-F5344CB8AC3E}">
        <p14:creationId xmlns:p14="http://schemas.microsoft.com/office/powerpoint/2010/main" val="25078506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DD99D7E-068F-5343-86C5-D309258BE143}"/>
              </a:ext>
            </a:extLst>
          </p:cNvPr>
          <p:cNvSpPr txBox="1"/>
          <p:nvPr/>
        </p:nvSpPr>
        <p:spPr>
          <a:xfrm>
            <a:off x="0" y="0"/>
            <a:ext cx="45557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Firewalls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不只是</a:t>
            </a:r>
            <a:r>
              <a:rPr lang="en-US" altLang="ja-JP" dirty="0"/>
              <a:t>GCP</a:t>
            </a:r>
            <a:r>
              <a:rPr lang="zh-Hans" altLang="en-US" dirty="0"/>
              <a:t>，</a:t>
            </a:r>
            <a:r>
              <a:rPr lang="ja-JP" altLang="en-US"/>
              <a:t>下图知识适用于所有</a:t>
            </a:r>
            <a:r>
              <a:rPr lang="en-US" altLang="ja-JP" dirty="0"/>
              <a:t>firewall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47FE6-D953-AA47-96BB-A630BC92C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331"/>
            <a:ext cx="8772950" cy="45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87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C40B3EC-A381-DC41-AEAE-635484D1F3E9}"/>
              </a:ext>
            </a:extLst>
          </p:cNvPr>
          <p:cNvSpPr txBox="1"/>
          <p:nvPr/>
        </p:nvSpPr>
        <p:spPr>
          <a:xfrm>
            <a:off x="0" y="0"/>
            <a:ext cx="712597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dirty="0"/>
              <a:t>GCP</a:t>
            </a:r>
            <a:r>
              <a:rPr lang="ja-JP" altLang="en-US"/>
              <a:t>设定里有</a:t>
            </a:r>
            <a:r>
              <a:rPr lang="en-US" altLang="zh-Hans" dirty="0"/>
              <a:t>3</a:t>
            </a:r>
            <a:r>
              <a:rPr lang="ja-JP" altLang="en-US"/>
              <a:t>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type</a:t>
            </a:r>
            <a:r>
              <a:rPr lang="zh-Hans" altLang="en-US" dirty="0"/>
              <a:t>：</a:t>
            </a:r>
            <a:r>
              <a:rPr lang="en-US" altLang="zh-Hans" dirty="0"/>
              <a:t>default</a:t>
            </a:r>
            <a:r>
              <a:rPr lang="zh-Hans" altLang="en-US" dirty="0"/>
              <a:t>、</a:t>
            </a:r>
            <a:r>
              <a:rPr lang="en-US" altLang="zh-Hans" dirty="0"/>
              <a:t>auto</a:t>
            </a:r>
            <a:r>
              <a:rPr lang="zh-Hans" altLang="en-US" dirty="0"/>
              <a:t>、</a:t>
            </a:r>
            <a:r>
              <a:rPr lang="en-US" altLang="zh-Hans" dirty="0"/>
              <a:t>custom</a:t>
            </a:r>
            <a:endParaRPr lang="en-US" altLang="ja-JP" dirty="0"/>
          </a:p>
          <a:p>
            <a:r>
              <a:rPr lang="ja-JP" altLang="en-US"/>
              <a:t>几种</a:t>
            </a:r>
            <a:r>
              <a:rPr lang="en-US" altLang="ja-JP" dirty="0"/>
              <a:t>network</a:t>
            </a:r>
            <a:r>
              <a:rPr lang="zh-Hans" altLang="en-US" dirty="0"/>
              <a:t> </a:t>
            </a:r>
            <a:r>
              <a:rPr lang="en-US" altLang="zh-Hans" dirty="0"/>
              <a:t>design</a:t>
            </a:r>
            <a:r>
              <a:rPr lang="ja-JP" altLang="en-US"/>
              <a:t>以及其好处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Globalization</a:t>
            </a:r>
            <a:r>
              <a:rPr lang="ja-JP" altLang="en-US"/>
              <a:t>型的</a:t>
            </a:r>
            <a:r>
              <a:rPr lang="en-US" altLang="ja-JP" dirty="0"/>
              <a:t>design</a:t>
            </a:r>
            <a:r>
              <a:rPr lang="ja-JP" altLang="en-US"/>
              <a:t>比</a:t>
            </a:r>
            <a:r>
              <a:rPr lang="en-US" altLang="ja-JP" dirty="0"/>
              <a:t>availability</a:t>
            </a:r>
            <a:r>
              <a:rPr lang="ja-JP" altLang="en-US"/>
              <a:t>型有更高的</a:t>
            </a:r>
            <a:r>
              <a:rPr lang="en-US" altLang="ja-JP" dirty="0"/>
              <a:t>failure</a:t>
            </a:r>
            <a:r>
              <a:rPr lang="zh-Hans" altLang="en-US" dirty="0"/>
              <a:t> </a:t>
            </a:r>
            <a:r>
              <a:rPr lang="en-US" altLang="zh-Hans" dirty="0"/>
              <a:t>robustness</a:t>
            </a:r>
            <a:r>
              <a:rPr lang="zh-Hans" altLang="en-US" dirty="0"/>
              <a:t>，</a:t>
            </a:r>
            <a:r>
              <a:rPr lang="ja-JP" altLang="en-US"/>
              <a:t>但是</a:t>
            </a:r>
            <a:r>
              <a:rPr lang="en-US" altLang="ja-JP" dirty="0"/>
              <a:t>security</a:t>
            </a:r>
            <a:r>
              <a:rPr lang="ja-JP" altLang="en-US"/>
              <a:t>会变复杂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第三种</a:t>
            </a:r>
            <a:r>
              <a:rPr lang="en-US" altLang="ja-JP" dirty="0"/>
              <a:t>cross</a:t>
            </a:r>
            <a:r>
              <a:rPr lang="en-US" altLang="zh-Hans" dirty="0"/>
              <a:t>-project</a:t>
            </a:r>
            <a:r>
              <a:rPr lang="zh-Hans" altLang="en-US" dirty="0"/>
              <a:t> </a:t>
            </a:r>
            <a:r>
              <a:rPr lang="en-US" altLang="zh-Hans" dirty="0"/>
              <a:t>VPC</a:t>
            </a:r>
            <a:r>
              <a:rPr lang="zh-Hans" altLang="en-US" dirty="0"/>
              <a:t>，</a:t>
            </a:r>
            <a:r>
              <a:rPr lang="ja-JP" altLang="en-US"/>
              <a:t>这种设计能确保一个</a:t>
            </a:r>
            <a:r>
              <a:rPr lang="en-US" altLang="ja-JP" dirty="0"/>
              <a:t>project</a:t>
            </a:r>
            <a:r>
              <a:rPr lang="ja-JP" altLang="en-US"/>
              <a:t>的</a:t>
            </a:r>
            <a:r>
              <a:rPr lang="en-US" altLang="ja-JP" dirty="0"/>
              <a:t>failure</a:t>
            </a:r>
            <a:r>
              <a:rPr lang="ja-JP" altLang="en-US"/>
              <a:t>不影响另一方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第四种</a:t>
            </a:r>
            <a:r>
              <a:rPr lang="zh-Hans" altLang="en-US" dirty="0"/>
              <a:t>，</a:t>
            </a:r>
            <a:r>
              <a:rPr lang="en-US" altLang="zh-Hans" dirty="0"/>
              <a:t>management</a:t>
            </a:r>
            <a:r>
              <a:rPr lang="zh-Hans" altLang="en-US" dirty="0"/>
              <a:t> </a:t>
            </a:r>
            <a:r>
              <a:rPr lang="en-US" altLang="zh-Hans" dirty="0"/>
              <a:t>separation</a:t>
            </a:r>
            <a:r>
              <a:rPr lang="zh-Hans" altLang="en-US" dirty="0"/>
              <a:t> </a:t>
            </a:r>
            <a:r>
              <a:rPr lang="en-US" altLang="ja-JP" dirty="0"/>
              <a:t>is</a:t>
            </a:r>
            <a:r>
              <a:rPr lang="zh-Hans" altLang="en-US" dirty="0"/>
              <a:t> </a:t>
            </a:r>
            <a:r>
              <a:rPr lang="en-US" altLang="zh-Hans" dirty="0"/>
              <a:t>better</a:t>
            </a:r>
            <a:r>
              <a:rPr lang="zh-Hans" altLang="en-US" dirty="0"/>
              <a:t> </a:t>
            </a:r>
            <a:r>
              <a:rPr lang="en-US" altLang="zh-Hans" dirty="0"/>
              <a:t>for</a:t>
            </a:r>
            <a:r>
              <a:rPr lang="zh-Hans" altLang="en-US" dirty="0"/>
              <a:t> </a:t>
            </a:r>
            <a:r>
              <a:rPr lang="en-US" altLang="zh-Hans" dirty="0"/>
              <a:t>identity</a:t>
            </a:r>
            <a:r>
              <a:rPr lang="zh-Hans" altLang="en-US" dirty="0"/>
              <a:t> </a:t>
            </a:r>
            <a:r>
              <a:rPr lang="en-US" altLang="zh-Hans" dirty="0"/>
              <a:t>and</a:t>
            </a:r>
            <a:r>
              <a:rPr lang="zh-Hans" altLang="en-US" dirty="0"/>
              <a:t> </a:t>
            </a:r>
            <a:r>
              <a:rPr lang="en-US" altLang="zh-Hans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management</a:t>
            </a:r>
            <a:r>
              <a:rPr lang="zh-Hans" altLang="en-US" dirty="0"/>
              <a:t>，</a:t>
            </a:r>
            <a:r>
              <a:rPr lang="ja-JP" altLang="en-US"/>
              <a:t>比如说设计者属于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1</a:t>
            </a:r>
            <a:r>
              <a:rPr lang="zh-Hans" altLang="en-US" dirty="0"/>
              <a:t>，</a:t>
            </a:r>
            <a:r>
              <a:rPr lang="ja-JP" altLang="en-US"/>
              <a:t>开发者属于</a:t>
            </a:r>
            <a:r>
              <a:rPr lang="en-US" altLang="ja-JP" dirty="0"/>
              <a:t>project</a:t>
            </a:r>
            <a:r>
              <a:rPr lang="zh-Hans" altLang="en-US" dirty="0"/>
              <a:t> </a:t>
            </a:r>
            <a:r>
              <a:rPr lang="en-US" altLang="zh-Hans" dirty="0"/>
              <a:t>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第五种</a:t>
            </a:r>
            <a:r>
              <a:rPr lang="zh-Hans" altLang="en-US" dirty="0"/>
              <a:t>，</a:t>
            </a:r>
            <a:r>
              <a:rPr lang="en-US" altLang="zh-Hans" dirty="0"/>
              <a:t>NAT</a:t>
            </a:r>
            <a:r>
              <a:rPr lang="zh-Hans" altLang="en-US" dirty="0"/>
              <a:t> </a:t>
            </a:r>
            <a:r>
              <a:rPr lang="en-US" altLang="zh-Hans" dirty="0"/>
              <a:t>gateway</a:t>
            </a:r>
            <a:r>
              <a:rPr lang="zh-Hans" altLang="en-US" dirty="0"/>
              <a:t>（</a:t>
            </a:r>
            <a:r>
              <a:rPr lang="ja-JP" altLang="en-US"/>
              <a:t>也叫</a:t>
            </a:r>
            <a:r>
              <a:rPr lang="en-US" altLang="ja-JP" dirty="0"/>
              <a:t>bastion</a:t>
            </a:r>
            <a:r>
              <a:rPr lang="zh-Hans" altLang="en-US" dirty="0"/>
              <a:t>）</a:t>
            </a:r>
            <a:r>
              <a:rPr lang="ja-JP" altLang="en-US"/>
              <a:t>相当于一个</a:t>
            </a:r>
            <a:r>
              <a:rPr lang="en-US" altLang="ja-JP" dirty="0"/>
              <a:t>access</a:t>
            </a:r>
            <a:r>
              <a:rPr lang="zh-Hans" altLang="en-US" dirty="0"/>
              <a:t> </a:t>
            </a:r>
            <a:r>
              <a:rPr lang="en-US" altLang="zh-Hans" dirty="0"/>
              <a:t>proxy</a:t>
            </a:r>
            <a:r>
              <a:rPr lang="zh-Hans" altLang="en-US" dirty="0"/>
              <a:t>，</a:t>
            </a:r>
            <a:r>
              <a:rPr lang="ja-JP" altLang="en-US"/>
              <a:t>这个设计更安全</a:t>
            </a:r>
            <a:r>
              <a:rPr lang="en-US" altLang="ja-JP" dirty="0"/>
              <a:t>(</a:t>
            </a:r>
            <a:r>
              <a:rPr lang="en-US" dirty="0"/>
              <a:t>A best practice for infrastructure administration is to limit access to the resources. In this lab, you learn one method of hardening an infrastructure called a Bastion Host.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6744A18-58B0-A446-BBF5-CF89C99733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0"/>
            <a:ext cx="5066030" cy="26651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EDE5F51-06CD-8247-A611-1C0B3AFDB3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70" y="2665148"/>
            <a:ext cx="5066030" cy="26190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5CB218-7E69-9045-AAA8-4F2BCF82CF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969" y="5280998"/>
            <a:ext cx="5060603" cy="2819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F7752A-CC91-C546-B1DA-CAFD7156C0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16320"/>
            <a:ext cx="5060603" cy="26358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71307A-1B24-BA4C-8EBF-A1E7297BE5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52163"/>
            <a:ext cx="5066030" cy="2589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743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C63D036-0352-0E45-AA81-9739E8E255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015" y="0"/>
            <a:ext cx="7028985" cy="37970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231928-1FEF-8C49-B626-AB325A0A24CC}"/>
              </a:ext>
            </a:extLst>
          </p:cNvPr>
          <p:cNvSpPr txBox="1"/>
          <p:nvPr/>
        </p:nvSpPr>
        <p:spPr>
          <a:xfrm>
            <a:off x="-1" y="0"/>
            <a:ext cx="51630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GCP</a:t>
            </a:r>
            <a:r>
              <a:rPr lang="ja-JP" altLang="en-US"/>
              <a:t>提供的几种计算</a:t>
            </a:r>
            <a:r>
              <a:rPr lang="en-US" altLang="ja-JP" dirty="0"/>
              <a:t>entity</a:t>
            </a:r>
            <a:r>
              <a:rPr lang="zh-Hans" altLang="en-US" dirty="0"/>
              <a:t>，</a:t>
            </a:r>
            <a:r>
              <a:rPr lang="ja-JP" altLang="en-US"/>
              <a:t>以及其</a:t>
            </a:r>
            <a:r>
              <a:rPr lang="en-US" altLang="ja-JP" dirty="0"/>
              <a:t>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/>
              <a:t>这个</a:t>
            </a:r>
            <a:r>
              <a:rPr lang="en-US" altLang="ja-JP" dirty="0"/>
              <a:t>slide</a:t>
            </a:r>
            <a:r>
              <a:rPr lang="ja-JP" altLang="en-US"/>
              <a:t>先着重看</a:t>
            </a:r>
            <a:r>
              <a:rPr lang="en-US" altLang="ja-JP" dirty="0"/>
              <a:t>Compute</a:t>
            </a:r>
            <a:r>
              <a:rPr lang="zh-Hans" altLang="en-US" dirty="0"/>
              <a:t> </a:t>
            </a:r>
            <a:r>
              <a:rPr lang="en-US" altLang="zh-Hans" dirty="0"/>
              <a:t>Engine</a:t>
            </a:r>
            <a:r>
              <a:rPr lang="zh-Hans" altLang="en-US" dirty="0"/>
              <a:t>（</a:t>
            </a:r>
            <a:r>
              <a:rPr lang="en-US" altLang="zh-Hans" dirty="0"/>
              <a:t>VM</a:t>
            </a:r>
            <a:r>
              <a:rPr lang="zh-Hans" altLang="en-US" dirty="0"/>
              <a:t>）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Hans" dirty="0"/>
              <a:t>VM</a:t>
            </a:r>
            <a:r>
              <a:rPr lang="zh-Hans" altLang="en-US" dirty="0"/>
              <a:t> </a:t>
            </a:r>
            <a:r>
              <a:rPr lang="en-US" altLang="zh-Hans" dirty="0"/>
              <a:t>lifecycle</a:t>
            </a:r>
            <a:r>
              <a:rPr lang="ja-JP" altLang="en-US"/>
              <a:t>见下图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 err="1"/>
              <a:t>Vm</a:t>
            </a:r>
            <a:r>
              <a:rPr lang="ja-JP" altLang="en-US"/>
              <a:t>硬件</a:t>
            </a:r>
            <a:r>
              <a:rPr lang="en-US" altLang="ja-JP" dirty="0"/>
              <a:t>config</a:t>
            </a:r>
            <a:r>
              <a:rPr lang="ja-JP" altLang="en-US"/>
              <a:t>中有</a:t>
            </a:r>
            <a:r>
              <a:rPr lang="en-US" altLang="ja-JP" dirty="0"/>
              <a:t>vCPU ;</a:t>
            </a:r>
            <a:r>
              <a:rPr lang="zh-Hans" altLang="en-US" dirty="0"/>
              <a:t> </a:t>
            </a:r>
            <a:r>
              <a:rPr lang="en-US" altLang="zh-Hans" dirty="0"/>
              <a:t>disk</a:t>
            </a:r>
            <a:r>
              <a:rPr lang="ja-JP" altLang="en-US"/>
              <a:t>的选项有</a:t>
            </a:r>
            <a:r>
              <a:rPr lang="en-US" altLang="ja-JP" dirty="0"/>
              <a:t>standard</a:t>
            </a:r>
            <a:r>
              <a:rPr lang="zh-Hans" altLang="en-US" dirty="0"/>
              <a:t>，</a:t>
            </a:r>
            <a:r>
              <a:rPr lang="en-US" altLang="zh-Hans" dirty="0"/>
              <a:t>SSD</a:t>
            </a:r>
            <a:r>
              <a:rPr lang="ja-JP" altLang="en-US"/>
              <a:t>和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zh-Hans" altLang="en-US" dirty="0"/>
              <a:t>，</a:t>
            </a:r>
            <a:r>
              <a:rPr lang="ja-JP" altLang="en-US"/>
              <a:t>其中</a:t>
            </a:r>
            <a:r>
              <a:rPr lang="en-US" altLang="ja-JP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SSD</a:t>
            </a:r>
            <a:r>
              <a:rPr lang="ja-JP" altLang="en-US"/>
              <a:t>一般用于暂时的</a:t>
            </a:r>
            <a:r>
              <a:rPr lang="en-US" altLang="ja-JP" dirty="0"/>
              <a:t>data</a:t>
            </a:r>
            <a:r>
              <a:rPr lang="zh-Hans" altLang="en-US" dirty="0"/>
              <a:t> </a:t>
            </a:r>
            <a:r>
              <a:rPr lang="en-US" altLang="zh-Hans" dirty="0"/>
              <a:t>transfer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33F7A7-4193-B74B-BABD-A9249C7308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235" y="3797085"/>
            <a:ext cx="7025765" cy="38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785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42472A-82D8-4A9E-A036-C53B40764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428"/>
            <a:ext cx="6477000" cy="3609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4382E36-064E-4057-9271-EDCB5E93A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702" y="434428"/>
            <a:ext cx="6610350" cy="3581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FEF053-65B7-402C-95F9-C00951524F33}"/>
              </a:ext>
            </a:extLst>
          </p:cNvPr>
          <p:cNvSpPr txBox="1"/>
          <p:nvPr/>
        </p:nvSpPr>
        <p:spPr>
          <a:xfrm>
            <a:off x="0" y="0"/>
            <a:ext cx="3657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Best practice to organize GCP </a:t>
            </a:r>
            <a:r>
              <a:rPr lang="en-US" dirty="0" err="1"/>
              <a:t>hirachy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249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16AAB4-7D9E-4F69-A65E-91759223C021}"/>
              </a:ext>
            </a:extLst>
          </p:cNvPr>
          <p:cNvSpPr txBox="1"/>
          <p:nvPr/>
        </p:nvSpPr>
        <p:spPr>
          <a:xfrm>
            <a:off x="0" y="0"/>
            <a:ext cx="6853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 data storing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Datastore</a:t>
            </a:r>
            <a:r>
              <a:rPr lang="ja-JP" altLang="en-US" dirty="0"/>
              <a:t>可以想象成一个巨大的</a:t>
            </a:r>
            <a:r>
              <a:rPr lang="en-US" altLang="ja-JP" dirty="0"/>
              <a:t>CSV</a:t>
            </a:r>
            <a:r>
              <a:rPr lang="ja-JP" altLang="en-US" dirty="0"/>
              <a:t>，同时也支持</a:t>
            </a:r>
            <a:r>
              <a:rPr lang="en-US" altLang="ja-JP" dirty="0"/>
              <a:t>SQL</a:t>
            </a:r>
            <a:r>
              <a:rPr lang="ja-JP" altLang="en-US" dirty="0"/>
              <a:t>语言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1846DA-0D7B-43B5-A90B-AD9E06F6F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608672"/>
            <a:ext cx="6882350" cy="36638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A91394-5EFB-4B5C-8DD9-B313FD7BC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2350" y="369332"/>
            <a:ext cx="5429639" cy="28210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C890D3-B7E2-4D84-92CF-3C5618DDA8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327512"/>
            <a:ext cx="6154653" cy="30609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07481A-91C6-4472-956E-D6B4C67145E7}"/>
              </a:ext>
            </a:extLst>
          </p:cNvPr>
          <p:cNvSpPr txBox="1"/>
          <p:nvPr/>
        </p:nvSpPr>
        <p:spPr>
          <a:xfrm>
            <a:off x="0" y="4681181"/>
            <a:ext cx="2841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unstructured data,</a:t>
            </a:r>
          </a:p>
          <a:p>
            <a:r>
              <a:rPr lang="en-US" dirty="0"/>
              <a:t>How to decide which to use.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424EEA8-21FB-4729-8808-FACC916374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7321" y="5327511"/>
            <a:ext cx="5702302" cy="30609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55D3D1-8C99-49BA-ADED-901D93AC15A0}"/>
              </a:ext>
            </a:extLst>
          </p:cNvPr>
          <p:cNvSpPr txBox="1"/>
          <p:nvPr/>
        </p:nvSpPr>
        <p:spPr>
          <a:xfrm>
            <a:off x="6882350" y="4961106"/>
            <a:ext cx="4631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structured data, how to choose what to use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8D38CFC-DADA-4D45-8FD5-8BC5DD765E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640922"/>
            <a:ext cx="6023682" cy="3124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C0DD50-7911-472D-AFEA-ADE92319C3EA}"/>
              </a:ext>
            </a:extLst>
          </p:cNvPr>
          <p:cNvSpPr txBox="1"/>
          <p:nvPr/>
        </p:nvSpPr>
        <p:spPr>
          <a:xfrm>
            <a:off x="1831064" y="9196929"/>
            <a:ext cx="2910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When to use Cloud Spanner?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92BD08E-A5CD-4A0F-961A-992AEFDFD6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2349" y="9034818"/>
            <a:ext cx="8034647" cy="41874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F61E96-FDFC-4481-AD40-F3FAA9228B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11902927"/>
            <a:ext cx="6023682" cy="311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267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9AC6077-8476-4409-B708-1E4E1BF1B9F5}"/>
              </a:ext>
            </a:extLst>
          </p:cNvPr>
          <p:cNvSpPr/>
          <p:nvPr/>
        </p:nvSpPr>
        <p:spPr>
          <a:xfrm>
            <a:off x="0" y="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b="1" dirty="0">
                <a:solidFill>
                  <a:srgbClr val="202124"/>
                </a:solidFill>
                <a:latin typeface="Roboto"/>
              </a:rPr>
              <a:t>YAML</a:t>
            </a:r>
            <a:r>
              <a:rPr lang="en-US" dirty="0">
                <a:solidFill>
                  <a:srgbClr val="202124"/>
                </a:solidFill>
                <a:latin typeface="Roboto"/>
              </a:rPr>
              <a:t> is a templating language. YAML files are used for configuration of many Google Cloud Platform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852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64DB856-EFA4-4418-A853-490DFA543F0F}"/>
              </a:ext>
            </a:extLst>
          </p:cNvPr>
          <p:cNvSpPr txBox="1"/>
          <p:nvPr/>
        </p:nvSpPr>
        <p:spPr>
          <a:xfrm>
            <a:off x="0" y="0"/>
            <a:ext cx="77913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Services from Google Cloud Platform (GCP):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GCP has 4 big components: Compute, Storage, Big Data and 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sub categories are shown as follow.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* from Coursera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238A65-0326-4E8E-A073-569ECC688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200329"/>
            <a:ext cx="5486400" cy="312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265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325DF1C-D5CE-4431-B70E-79F886E7B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905750" cy="2638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A1E2F2-862C-470F-9848-271C44447108}"/>
              </a:ext>
            </a:extLst>
          </p:cNvPr>
          <p:cNvSpPr txBox="1"/>
          <p:nvPr/>
        </p:nvSpPr>
        <p:spPr>
          <a:xfrm>
            <a:off x="0" y="3038622"/>
            <a:ext cx="5746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GCP</a:t>
            </a:r>
            <a:r>
              <a:rPr lang="zh-CN" altLang="en-US" dirty="0"/>
              <a:t>中，必须有一个</a:t>
            </a:r>
            <a:r>
              <a:rPr lang="en-US" altLang="zh-CN" dirty="0"/>
              <a:t>Organization code</a:t>
            </a:r>
          </a:p>
          <a:p>
            <a:r>
              <a:rPr lang="zh-CN" altLang="en-US" dirty="0"/>
              <a:t>所有的</a:t>
            </a:r>
            <a:r>
              <a:rPr lang="en-US" altLang="zh-CN" dirty="0"/>
              <a:t>GCP</a:t>
            </a:r>
            <a:r>
              <a:rPr lang="zh-CN" altLang="en-US" dirty="0"/>
              <a:t>的</a:t>
            </a:r>
            <a:r>
              <a:rPr lang="en-US" altLang="zh-CN" dirty="0"/>
              <a:t>resource</a:t>
            </a:r>
            <a:r>
              <a:rPr lang="zh-CN" altLang="en-US" dirty="0"/>
              <a:t>都必须属于一个</a:t>
            </a:r>
            <a:r>
              <a:rPr lang="en-US" altLang="zh-CN" dirty="0"/>
              <a:t>project</a:t>
            </a:r>
            <a:r>
              <a:rPr lang="zh-CN" altLang="en-US" dirty="0"/>
              <a:t>，以便管理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5B49A3-88EA-417F-8EC2-D301D6351F95}"/>
              </a:ext>
            </a:extLst>
          </p:cNvPr>
          <p:cNvSpPr txBox="1"/>
          <p:nvPr/>
        </p:nvSpPr>
        <p:spPr>
          <a:xfrm>
            <a:off x="-1" y="3808151"/>
            <a:ext cx="1535971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I</a:t>
            </a:r>
            <a:r>
              <a:rPr lang="en-US" altLang="zh-CN" dirty="0"/>
              <a:t>AM</a:t>
            </a:r>
            <a:r>
              <a:rPr lang="zh-CN" altLang="en-US" dirty="0"/>
              <a:t>中，有</a:t>
            </a:r>
            <a:r>
              <a:rPr lang="en-US" altLang="zh-CN" dirty="0"/>
              <a:t>primitive role</a:t>
            </a:r>
            <a:r>
              <a:rPr lang="zh-CN" altLang="en-US" dirty="0"/>
              <a:t>和</a:t>
            </a:r>
            <a:r>
              <a:rPr lang="en-US" altLang="zh-CN" dirty="0"/>
              <a:t>predefined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Primitive role</a:t>
            </a:r>
            <a:r>
              <a:rPr lang="zh-CN" altLang="en-US" dirty="0"/>
              <a:t>包括</a:t>
            </a:r>
            <a:r>
              <a:rPr lang="en-US" altLang="zh-CN" dirty="0"/>
              <a:t>owner/editor/viewer</a:t>
            </a:r>
            <a:r>
              <a:rPr lang="zh-CN" altLang="en-US" dirty="0"/>
              <a:t>；这个比较广，在人多的情况下需要细分；不能改变；</a:t>
            </a:r>
            <a:r>
              <a:rPr lang="en-US" altLang="zh-CN" dirty="0"/>
              <a:t>Primitive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的</a:t>
            </a:r>
            <a:r>
              <a:rPr lang="en-US" altLang="zh-CN" dirty="0"/>
              <a:t>(primitive role</a:t>
            </a:r>
            <a:r>
              <a:rPr lang="zh-CN" altLang="en-US" dirty="0"/>
              <a:t>＝</a:t>
            </a:r>
            <a:r>
              <a:rPr lang="en-US" altLang="zh-CN" dirty="0"/>
              <a:t>project </a:t>
            </a:r>
            <a:r>
              <a:rPr lang="en-US" altLang="ja-JP" dirty="0"/>
              <a:t>role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Predefined role</a:t>
            </a:r>
            <a:r>
              <a:rPr lang="zh-CN" altLang="en-US" dirty="0"/>
              <a:t>细分了</a:t>
            </a:r>
            <a:r>
              <a:rPr lang="en-US" altLang="zh-CN" dirty="0"/>
              <a:t>Who can do WHAT</a:t>
            </a:r>
            <a:r>
              <a:rPr lang="zh-CN" altLang="en-US" dirty="0"/>
              <a:t>；</a:t>
            </a:r>
            <a:r>
              <a:rPr lang="en-US" altLang="zh-CN" dirty="0"/>
              <a:t>predefined role</a:t>
            </a:r>
            <a:r>
              <a:rPr lang="zh-CN" altLang="en-US" dirty="0"/>
              <a:t>是给</a:t>
            </a:r>
            <a:r>
              <a:rPr lang="en-US" altLang="zh-CN" dirty="0"/>
              <a:t>project</a:t>
            </a:r>
            <a:r>
              <a:rPr lang="zh-CN" altLang="en-US" dirty="0"/>
              <a:t>下的</a:t>
            </a:r>
            <a:r>
              <a:rPr lang="en-US" altLang="zh-CN" dirty="0"/>
              <a:t>user</a:t>
            </a:r>
            <a:r>
              <a:rPr lang="zh-CN" altLang="en-US" dirty="0"/>
              <a:t>的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Service account does (service account is for an App, NOT for a person):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Authenticate between GCP services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restrict the actions a resource (e.g., VMs) can perform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 way to allow users to act with service account permissions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Key generation and rotation when used with App Engine and Compute Engine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84F9D6D-A596-498D-A0B4-63155252AC19}"/>
              </a:ext>
            </a:extLst>
          </p:cNvPr>
          <p:cNvSpPr/>
          <p:nvPr/>
        </p:nvSpPr>
        <p:spPr>
          <a:xfrm>
            <a:off x="0" y="6112615"/>
            <a:ext cx="1219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ja-JP" dirty="0"/>
              <a:t>About</a:t>
            </a:r>
            <a:r>
              <a:rPr lang="ja-JP" altLang="en-US" dirty="0"/>
              <a:t> </a:t>
            </a:r>
            <a:r>
              <a:rPr lang="en-US" altLang="ja-JP" dirty="0"/>
              <a:t>Compute Engines (VMs):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Preemptible VMs</a:t>
            </a:r>
            <a:r>
              <a:rPr lang="en-US" dirty="0"/>
              <a:t> are highly affordable, short-lived compute instances suitable for batch jobs and fault-tolerant workloads. </a:t>
            </a:r>
          </a:p>
        </p:txBody>
      </p:sp>
    </p:spTree>
    <p:extLst>
      <p:ext uri="{BB962C8B-B14F-4D97-AF65-F5344CB8AC3E}">
        <p14:creationId xmlns:p14="http://schemas.microsoft.com/office/powerpoint/2010/main" val="1989898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F61F21F-D8C0-48F9-84CF-F5829A4D1F8D}"/>
              </a:ext>
            </a:extLst>
          </p:cNvPr>
          <p:cNvSpPr txBox="1"/>
          <p:nvPr/>
        </p:nvSpPr>
        <p:spPr>
          <a:xfrm>
            <a:off x="0" y="253218"/>
            <a:ext cx="6832063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Storage: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storage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No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Buckets, can control ACL (Access Control Lists) for each buckets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turn on/off overwrite (just like git, can track history)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这个</a:t>
            </a:r>
            <a:r>
              <a:rPr lang="en-US" altLang="zh-CN" dirty="0"/>
              <a:t>storage</a:t>
            </a:r>
            <a:r>
              <a:rPr lang="zh-CN" altLang="en-US" dirty="0"/>
              <a:t>就感觉和</a:t>
            </a:r>
            <a:r>
              <a:rPr lang="en-US" altLang="zh-CN" dirty="0"/>
              <a:t>Google Drive</a:t>
            </a:r>
            <a:r>
              <a:rPr lang="zh-CN" altLang="en-US" dirty="0"/>
              <a:t>相似，可直接存文件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个种类，见右图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often the ingestion point for data being moved into the cloud, and is frequently the long-term storage location for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immutable (</a:t>
            </a:r>
            <a:r>
              <a:rPr lang="zh-CN" altLang="en-US" dirty="0"/>
              <a:t>一成不变的</a:t>
            </a:r>
            <a:r>
              <a:rPr lang="en-US" dirty="0"/>
              <a:t>) binary objects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mySQL</a:t>
            </a:r>
            <a:r>
              <a:rPr lang="en-US" altLang="zh-CN" dirty="0"/>
              <a:t> and PostgreSQL as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this if you just needed to migrate a standard relational database running on a single machine in a datacenter to the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spanner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Same as cloud </a:t>
            </a:r>
            <a:r>
              <a:rPr lang="en-US" dirty="0" err="1"/>
              <a:t>sql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a relational database with SQL queries and horizontal scalability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data store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To store object data from app engine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Good for structured objects with transactions and SQL-like queries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Google big table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managed NoSQL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structured objects, with lookup based on a single key</a:t>
            </a:r>
          </a:p>
          <a:p>
            <a:endParaRPr lang="en-US" dirty="0"/>
          </a:p>
          <a:p>
            <a:r>
              <a:rPr lang="ja-JP" altLang="en-US" dirty="0"/>
              <a:t>以上４種類の</a:t>
            </a:r>
            <a:r>
              <a:rPr lang="en-US" altLang="ja-JP" dirty="0"/>
              <a:t>Storage</a:t>
            </a:r>
            <a:r>
              <a:rPr lang="ja-JP" altLang="en-US" dirty="0"/>
              <a:t>の</a:t>
            </a:r>
            <a:r>
              <a:rPr lang="en-US" altLang="ja-JP" dirty="0" err="1"/>
              <a:t>Usercase</a:t>
            </a:r>
            <a:r>
              <a:rPr lang="ja-JP" altLang="en-US" dirty="0"/>
              <a:t>は、右：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DD9388-468F-42ED-82F4-1196797A5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063" y="503695"/>
            <a:ext cx="4905476" cy="233484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8BA096-A80D-49D1-9113-A2A994C850B8}"/>
              </a:ext>
            </a:extLst>
          </p:cNvPr>
          <p:cNvSpPr txBox="1"/>
          <p:nvPr/>
        </p:nvSpPr>
        <p:spPr>
          <a:xfrm>
            <a:off x="9678573" y="-57391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month)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1FF9F1-96EE-4191-A7BB-764C89D1DC33}"/>
              </a:ext>
            </a:extLst>
          </p:cNvPr>
          <p:cNvSpPr txBox="1"/>
          <p:nvPr/>
        </p:nvSpPr>
        <p:spPr>
          <a:xfrm>
            <a:off x="10651785" y="-561405"/>
            <a:ext cx="115355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For Infrequently accessed data (1 per year)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771F4A-AEE1-4B46-8652-DC001ABFA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063" y="2838541"/>
            <a:ext cx="6832063" cy="3660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320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655435-AD2F-446B-92AA-7B5E3BA91032}"/>
              </a:ext>
            </a:extLst>
          </p:cNvPr>
          <p:cNvSpPr txBox="1"/>
          <p:nvPr/>
        </p:nvSpPr>
        <p:spPr>
          <a:xfrm>
            <a:off x="0" y="0"/>
            <a:ext cx="54362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Container: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substitute for VMs. (</a:t>
            </a:r>
            <a:r>
              <a:rPr lang="zh-CN" altLang="en-US" dirty="0"/>
              <a:t>两者都是在同一</a:t>
            </a:r>
            <a:r>
              <a:rPr lang="en-US" altLang="zh-CN" dirty="0"/>
              <a:t>Hardware</a:t>
            </a:r>
            <a:r>
              <a:rPr lang="zh-CN" altLang="en-US" dirty="0"/>
              <a:t>上实现</a:t>
            </a:r>
            <a:r>
              <a:rPr lang="en-US" altLang="zh-CN" dirty="0"/>
              <a:t>isolated</a:t>
            </a:r>
            <a:r>
              <a:rPr lang="zh-CN" altLang="en-US" dirty="0"/>
              <a:t>虚拟环境的方法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Kubernetes Engine is used to manage the containers.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Require low overhead.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Vm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的不同见右图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比</a:t>
            </a:r>
            <a:r>
              <a:rPr lang="en-US" altLang="zh-CN" dirty="0"/>
              <a:t>VM</a:t>
            </a:r>
            <a:r>
              <a:rPr lang="zh-CN" altLang="en-US" dirty="0"/>
              <a:t>的启动速度更快，消耗资源更少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altLang="zh-CN" dirty="0"/>
              <a:t>Kubernetes: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Pod, which is a group of containers, in deployment. (</a:t>
            </a:r>
            <a:r>
              <a:rPr lang="zh-CN" altLang="en-US" dirty="0"/>
              <a:t>我把我的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里，别人把别人的</a:t>
            </a:r>
            <a:r>
              <a:rPr lang="en-US" altLang="zh-CN" dirty="0"/>
              <a:t>subsystem</a:t>
            </a:r>
            <a:r>
              <a:rPr lang="zh-CN" altLang="en-US" dirty="0"/>
              <a:t>装到一个</a:t>
            </a:r>
            <a:r>
              <a:rPr lang="en-US" altLang="zh-CN" dirty="0"/>
              <a:t>container</a:t>
            </a:r>
            <a:r>
              <a:rPr lang="zh-CN" altLang="en-US" dirty="0"/>
              <a:t>里，然后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/>
              <a:t>container</a:t>
            </a:r>
            <a:r>
              <a:rPr lang="zh-CN" altLang="en-US" dirty="0"/>
              <a:t>装到一个</a:t>
            </a:r>
            <a:r>
              <a:rPr lang="en-US" altLang="zh-CN" dirty="0"/>
              <a:t>pod</a:t>
            </a:r>
            <a:r>
              <a:rPr lang="zh-CN" altLang="en-US" dirty="0"/>
              <a:t>里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 cluster nodes</a:t>
            </a:r>
            <a:r>
              <a:rPr lang="zh-CN" altLang="en-US" dirty="0"/>
              <a:t>是</a:t>
            </a:r>
            <a:r>
              <a:rPr lang="en-US" altLang="zh-CN" dirty="0"/>
              <a:t>VM instances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Compute Engine </a:t>
            </a:r>
            <a:r>
              <a:rPr lang="en-US" dirty="0"/>
              <a:t>and </a:t>
            </a:r>
            <a:r>
              <a:rPr lang="en-US" b="1" dirty="0"/>
              <a:t>Kubernetes Engine </a:t>
            </a:r>
            <a:r>
              <a:rPr lang="en-US" dirty="0"/>
              <a:t>are used to provide compute infrastructure for applications.</a:t>
            </a:r>
          </a:p>
          <a:p>
            <a:r>
              <a:rPr lang="zh-CN" altLang="en-US" dirty="0"/>
              <a:t>我的理解是</a:t>
            </a:r>
            <a:r>
              <a:rPr lang="en-US" altLang="zh-CN" dirty="0"/>
              <a:t>Compute Engine (</a:t>
            </a:r>
            <a:r>
              <a:rPr lang="en-US" altLang="zh-CN" dirty="0" err="1"/>
              <a:t>a.k.a</a:t>
            </a:r>
            <a:r>
              <a:rPr lang="en-US" altLang="zh-CN" dirty="0"/>
              <a:t> VMs)</a:t>
            </a:r>
            <a:r>
              <a:rPr lang="zh-CN" altLang="en-US" dirty="0"/>
              <a:t>和</a:t>
            </a:r>
            <a:r>
              <a:rPr lang="en-US" altLang="zh-CN" dirty="0"/>
              <a:t>Kubernetes Engine (</a:t>
            </a:r>
            <a:r>
              <a:rPr lang="en-US" altLang="zh-CN" dirty="0" err="1"/>
              <a:t>a.k.a</a:t>
            </a:r>
            <a:r>
              <a:rPr lang="en-US" altLang="zh-CN" dirty="0"/>
              <a:t> Containers)</a:t>
            </a:r>
            <a:r>
              <a:rPr lang="zh-CN" altLang="en-US" dirty="0"/>
              <a:t>是实现同一个目的的两个工具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CC133A-B06E-4C91-B2E6-725D817BB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232" y="0"/>
            <a:ext cx="6819900" cy="37242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18A5714-7504-4D19-9E47-AB0C4C34E7B0}"/>
              </a:ext>
            </a:extLst>
          </p:cNvPr>
          <p:cNvSpPr txBox="1"/>
          <p:nvPr/>
        </p:nvSpPr>
        <p:spPr>
          <a:xfrm>
            <a:off x="6302325" y="3724275"/>
            <a:ext cx="207781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每个</a:t>
            </a:r>
            <a:r>
              <a:rPr lang="en-US" altLang="zh-CN" sz="1400" dirty="0"/>
              <a:t>VM</a:t>
            </a:r>
            <a:r>
              <a:rPr lang="zh-CN" altLang="en-US" sz="1400" dirty="0"/>
              <a:t>都有自己的</a:t>
            </a:r>
            <a:r>
              <a:rPr lang="en-US" altLang="zh-CN" sz="1400" dirty="0"/>
              <a:t>OS</a:t>
            </a:r>
            <a:r>
              <a:rPr lang="zh-CN" altLang="en-US" sz="1400" dirty="0"/>
              <a:t>；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VM</a:t>
            </a:r>
            <a:r>
              <a:rPr lang="zh-CN" altLang="en-US" sz="1400" dirty="0"/>
              <a:t>的</a:t>
            </a:r>
            <a:r>
              <a:rPr lang="en-US" altLang="zh-CN" sz="1400" dirty="0"/>
              <a:t>boot</a:t>
            </a:r>
            <a:r>
              <a:rPr lang="zh-CN" altLang="en-US" sz="1400" dirty="0"/>
              <a:t>会</a:t>
            </a:r>
            <a:r>
              <a:rPr lang="en-US" altLang="zh-CN" sz="1400" dirty="0"/>
              <a:t>slow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并且</a:t>
            </a:r>
            <a:r>
              <a:rPr lang="en-US" altLang="zh-CN" sz="1400" dirty="0"/>
              <a:t>resource heavy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AC635B-247F-437B-B765-BE2E2B898B52}"/>
              </a:ext>
            </a:extLst>
          </p:cNvPr>
          <p:cNvSpPr txBox="1"/>
          <p:nvPr/>
        </p:nvSpPr>
        <p:spPr>
          <a:xfrm>
            <a:off x="9113519" y="3724275"/>
            <a:ext cx="20778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Container</a:t>
            </a:r>
            <a:r>
              <a:rPr lang="zh-CN" altLang="en-US" sz="1400" dirty="0"/>
              <a:t>是基于</a:t>
            </a:r>
            <a:r>
              <a:rPr lang="en-US" altLang="zh-CN" sz="1400" dirty="0"/>
              <a:t>OS</a:t>
            </a:r>
            <a:r>
              <a:rPr lang="zh-CN" altLang="en-US" sz="1400" dirty="0"/>
              <a:t>的每一个</a:t>
            </a:r>
            <a:r>
              <a:rPr lang="en-US" altLang="zh-CN" sz="1400" dirty="0"/>
              <a:t>process(</a:t>
            </a:r>
            <a:r>
              <a:rPr lang="zh-CN" altLang="en-US" sz="1400" dirty="0"/>
              <a:t>并且其</a:t>
            </a:r>
            <a:r>
              <a:rPr lang="en-US" altLang="zh-CN" sz="1400" dirty="0"/>
              <a:t>memory space)</a:t>
            </a:r>
            <a:r>
              <a:rPr lang="zh-CN" altLang="en-US" sz="1400" dirty="0"/>
              <a:t>都是</a:t>
            </a:r>
            <a:r>
              <a:rPr lang="en-US" altLang="zh-CN" sz="1400" dirty="0"/>
              <a:t>isolated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D8D3E0-A288-419D-AF6B-DC65F4890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232" y="5054478"/>
            <a:ext cx="6543675" cy="26574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9BF978-5A0D-409E-9D77-9A913A3CDF02}"/>
              </a:ext>
            </a:extLst>
          </p:cNvPr>
          <p:cNvSpPr txBox="1"/>
          <p:nvPr/>
        </p:nvSpPr>
        <p:spPr>
          <a:xfrm>
            <a:off x="7669162" y="5054478"/>
            <a:ext cx="4477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概括一下就是，</a:t>
            </a:r>
            <a:r>
              <a:rPr lang="en-US" altLang="zh-CN" sz="1400" dirty="0"/>
              <a:t>Container</a:t>
            </a:r>
            <a:r>
              <a:rPr lang="zh-CN" altLang="en-US" sz="1400" dirty="0"/>
              <a:t>只提供</a:t>
            </a:r>
            <a:r>
              <a:rPr lang="en-US" altLang="zh-CN" sz="1400" dirty="0"/>
              <a:t>app</a:t>
            </a:r>
            <a:r>
              <a:rPr lang="zh-CN" altLang="en-US" sz="1400" dirty="0"/>
              <a:t>所需要的最少</a:t>
            </a:r>
            <a:r>
              <a:rPr lang="en-US" altLang="zh-CN" sz="1400" dirty="0"/>
              <a:t>libs</a:t>
            </a:r>
            <a:r>
              <a:rPr lang="zh-CN" altLang="en-US" sz="1400" dirty="0"/>
              <a:t>，</a:t>
            </a:r>
            <a:endParaRPr lang="en-US" altLang="zh-CN" sz="1400" dirty="0"/>
          </a:p>
          <a:p>
            <a:r>
              <a:rPr lang="zh-CN" altLang="en-US" sz="1400" dirty="0"/>
              <a:t>所以</a:t>
            </a:r>
            <a:r>
              <a:rPr lang="en-US" altLang="zh-CN" sz="1400" dirty="0"/>
              <a:t>app deploy</a:t>
            </a:r>
            <a:r>
              <a:rPr lang="zh-CN" altLang="en-US" sz="1400" dirty="0"/>
              <a:t>会变得非常快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68708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2A12D-40C7-4269-8C30-9D719D55A176}"/>
              </a:ext>
            </a:extLst>
          </p:cNvPr>
          <p:cNvSpPr txBox="1"/>
          <p:nvPr/>
        </p:nvSpPr>
        <p:spPr>
          <a:xfrm>
            <a:off x="1" y="0"/>
            <a:ext cx="6230450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App Engine: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Unlike Compute Engine and Kubernetes Engine, which focus on Infrastructure, App Engine focuses on Code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当</a:t>
            </a:r>
            <a:r>
              <a:rPr lang="en-US" altLang="zh-CN" dirty="0"/>
              <a:t>deploy app</a:t>
            </a:r>
            <a:r>
              <a:rPr lang="zh-CN" altLang="en-US" dirty="0"/>
              <a:t>时，只需要给</a:t>
            </a:r>
            <a:r>
              <a:rPr lang="en-US" altLang="zh-CN" dirty="0"/>
              <a:t>app engine code</a:t>
            </a:r>
            <a:r>
              <a:rPr lang="zh-CN" altLang="en-US" dirty="0"/>
              <a:t>，然后</a:t>
            </a:r>
            <a:r>
              <a:rPr lang="en-US" altLang="zh-CN" dirty="0"/>
              <a:t>app engine</a:t>
            </a:r>
            <a:r>
              <a:rPr lang="zh-CN" altLang="en-US" dirty="0"/>
              <a:t>搞定其他，如</a:t>
            </a:r>
            <a:r>
              <a:rPr lang="en-US" altLang="zh-CN" dirty="0"/>
              <a:t>load balancing,</a:t>
            </a:r>
            <a:r>
              <a:rPr lang="zh-CN" altLang="en-US" dirty="0"/>
              <a:t> </a:t>
            </a:r>
            <a:r>
              <a:rPr lang="en-US" altLang="zh-CN" dirty="0"/>
              <a:t>logging</a:t>
            </a:r>
            <a:r>
              <a:rPr lang="zh-CN" altLang="en-US" dirty="0"/>
              <a:t>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有两个</a:t>
            </a:r>
            <a:r>
              <a:rPr lang="en-US" altLang="zh-CN" dirty="0"/>
              <a:t>environments</a:t>
            </a:r>
            <a:r>
              <a:rPr lang="zh-CN" altLang="en-US" dirty="0"/>
              <a:t>，</a:t>
            </a:r>
            <a:r>
              <a:rPr lang="en-US" altLang="zh-CN" dirty="0"/>
              <a:t>standard</a:t>
            </a:r>
            <a:r>
              <a:rPr lang="zh-CN" altLang="en-US" dirty="0"/>
              <a:t>和</a:t>
            </a:r>
            <a:r>
              <a:rPr lang="en-US" altLang="zh-CN" dirty="0"/>
              <a:t>flexible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runtime</a:t>
            </a:r>
            <a:r>
              <a:rPr lang="zh-CN" altLang="en-US" dirty="0"/>
              <a:t>，针对</a:t>
            </a:r>
            <a:r>
              <a:rPr lang="en-US" altLang="zh-CN" dirty="0"/>
              <a:t>java</a:t>
            </a:r>
            <a:r>
              <a:rPr lang="zh-CN" altLang="en-US" dirty="0"/>
              <a:t>，</a:t>
            </a:r>
            <a:r>
              <a:rPr lang="en-US" altLang="zh-CN" dirty="0"/>
              <a:t>go</a:t>
            </a:r>
            <a:r>
              <a:rPr lang="zh-CN" altLang="en-US" dirty="0"/>
              <a:t>，</a:t>
            </a:r>
            <a:r>
              <a:rPr lang="en-US" altLang="zh-CN" dirty="0" err="1"/>
              <a:t>php</a:t>
            </a:r>
            <a:r>
              <a:rPr lang="zh-CN" altLang="en-US" dirty="0"/>
              <a:t>等语言</a:t>
            </a:r>
            <a:r>
              <a:rPr lang="en-US" altLang="zh-CN" dirty="0"/>
              <a:t>(</a:t>
            </a:r>
            <a:r>
              <a:rPr lang="zh-CN" altLang="en-US" dirty="0"/>
              <a:t>没</a:t>
            </a:r>
            <a:r>
              <a:rPr lang="en-US" altLang="zh-CN" dirty="0"/>
              <a:t>C/C++)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Standard</a:t>
            </a:r>
            <a:r>
              <a:rPr lang="zh-CN" altLang="en-US" dirty="0"/>
              <a:t>提供</a:t>
            </a:r>
            <a:r>
              <a:rPr lang="en-US" altLang="zh-CN" dirty="0"/>
              <a:t>sandbox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Flexible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一起，</a:t>
            </a:r>
            <a:r>
              <a:rPr lang="en-US" altLang="zh-CN" dirty="0"/>
              <a:t>app</a:t>
            </a:r>
            <a:r>
              <a:rPr lang="zh-CN" altLang="en-US" dirty="0"/>
              <a:t>在</a:t>
            </a:r>
            <a:r>
              <a:rPr lang="en-US" altLang="zh-CN" dirty="0"/>
              <a:t>container</a:t>
            </a:r>
            <a:r>
              <a:rPr lang="zh-CN" altLang="en-US" dirty="0"/>
              <a:t>里，</a:t>
            </a:r>
            <a:r>
              <a:rPr lang="en-US" altLang="zh-CN" dirty="0"/>
              <a:t>container</a:t>
            </a:r>
            <a:r>
              <a:rPr lang="zh-CN" altLang="en-US" dirty="0"/>
              <a:t>在</a:t>
            </a:r>
            <a:r>
              <a:rPr lang="en-US" altLang="zh-CN" dirty="0"/>
              <a:t>VM</a:t>
            </a:r>
            <a:r>
              <a:rPr lang="zh-CN" altLang="en-US" dirty="0"/>
              <a:t>上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App engine</a:t>
            </a:r>
            <a:r>
              <a:rPr lang="zh-CN" altLang="en-US" dirty="0"/>
              <a:t>的</a:t>
            </a:r>
            <a:r>
              <a:rPr lang="en-US" altLang="zh-CN" dirty="0"/>
              <a:t>test</a:t>
            </a:r>
            <a:r>
              <a:rPr lang="zh-CN" altLang="en-US" dirty="0"/>
              <a:t>和</a:t>
            </a:r>
            <a:r>
              <a:rPr lang="en-US" altLang="zh-CN" dirty="0"/>
              <a:t>deploy</a:t>
            </a:r>
            <a:r>
              <a:rPr lang="zh-CN" altLang="en-US" dirty="0"/>
              <a:t>方法见右图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Kubernetes</a:t>
            </a:r>
            <a:r>
              <a:rPr lang="zh-CN" altLang="en-US" dirty="0"/>
              <a:t>和</a:t>
            </a:r>
            <a:r>
              <a:rPr lang="en-US" altLang="zh-CN" dirty="0"/>
              <a:t>App Engine</a:t>
            </a:r>
            <a:r>
              <a:rPr lang="zh-CN" altLang="en-US" dirty="0"/>
              <a:t>的不同，我的理解是，</a:t>
            </a:r>
            <a:r>
              <a:rPr lang="en-US" altLang="zh-CN" dirty="0"/>
              <a:t>Kubernetes</a:t>
            </a:r>
            <a:r>
              <a:rPr lang="zh-CN" altLang="en-US" dirty="0"/>
              <a:t>需要自己</a:t>
            </a:r>
            <a:r>
              <a:rPr lang="en-US" altLang="zh-CN" dirty="0"/>
              <a:t>config</a:t>
            </a:r>
            <a:r>
              <a:rPr lang="zh-CN" altLang="en-US" dirty="0"/>
              <a:t> </a:t>
            </a:r>
            <a:r>
              <a:rPr lang="en-US" altLang="zh-CN" dirty="0"/>
              <a:t>infra</a:t>
            </a:r>
            <a:r>
              <a:rPr lang="zh-CN" altLang="en-US" dirty="0"/>
              <a:t>和</a:t>
            </a:r>
            <a:r>
              <a:rPr lang="en-US" altLang="zh-CN" dirty="0"/>
              <a:t>code</a:t>
            </a:r>
            <a:r>
              <a:rPr lang="zh-CN" altLang="en-US" dirty="0"/>
              <a:t>，但</a:t>
            </a:r>
            <a:r>
              <a:rPr lang="en-US" altLang="zh-CN" dirty="0"/>
              <a:t>app</a:t>
            </a:r>
            <a:r>
              <a:rPr lang="zh-CN" altLang="en-US" dirty="0"/>
              <a:t>，特别是</a:t>
            </a:r>
            <a:r>
              <a:rPr lang="en-US" altLang="zh-CN" dirty="0"/>
              <a:t>standard</a:t>
            </a:r>
            <a:r>
              <a:rPr lang="zh-CN" altLang="en-US" dirty="0"/>
              <a:t>只需要关心</a:t>
            </a:r>
            <a:r>
              <a:rPr lang="en-US" altLang="zh-CN" dirty="0"/>
              <a:t>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Cloud Endpoints: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API</a:t>
            </a:r>
            <a:r>
              <a:rPr lang="zh-CN" altLang="en-US" dirty="0"/>
              <a:t>有关，当你想知道谁，在什么时候，怎么用你提供的</a:t>
            </a:r>
            <a:r>
              <a:rPr lang="en-US" altLang="zh-CN" dirty="0"/>
              <a:t>API</a:t>
            </a:r>
            <a:r>
              <a:rPr lang="zh-CN" altLang="en-US" dirty="0"/>
              <a:t>，用了几次的时候，用这个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专用语</a:t>
            </a:r>
            <a:r>
              <a:rPr lang="en-US" altLang="zh-CN" dirty="0"/>
              <a:t>API logging and monitoring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en-US" altLang="zh-CN" dirty="0"/>
              <a:t>Apigee Edge: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platform for making APIs available to your customers and partners.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一般用于</a:t>
            </a:r>
            <a:r>
              <a:rPr lang="en-US" dirty="0"/>
              <a:t>business analytics and billing</a:t>
            </a:r>
            <a:endParaRPr lang="en-US" altLang="zh-C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1D500C-9666-4CFE-972D-AE18976363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451" y="0"/>
            <a:ext cx="5961550" cy="29684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3FDDC4-2C54-43BD-AD18-4C472D3D36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360" y="3429000"/>
            <a:ext cx="5120640" cy="268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3889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345236-E1E8-4A1F-A756-B37625FD6314}"/>
              </a:ext>
            </a:extLst>
          </p:cNvPr>
          <p:cNvSpPr txBox="1"/>
          <p:nvPr/>
        </p:nvSpPr>
        <p:spPr>
          <a:xfrm>
            <a:off x="0" y="0"/>
            <a:ext cx="7227941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Source Repository: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Customers no need to maintain git instance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cloud version of Git;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managed by IAM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Cloud Function: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</a:t>
            </a:r>
            <a:r>
              <a:rPr lang="en-US" dirty="0" err="1"/>
              <a:t>javascript</a:t>
            </a:r>
            <a:r>
              <a:rPr lang="en-US" dirty="0"/>
              <a:t> that respond to events without a server or runtime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Define events as triggers; then attach </a:t>
            </a:r>
            <a:r>
              <a:rPr lang="en-US" dirty="0" err="1"/>
              <a:t>javascripts</a:t>
            </a:r>
            <a:r>
              <a:rPr lang="en-US" dirty="0"/>
              <a:t> to those triggers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Trigger example: some new image is uploaded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Deployment Manager: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needs a template to define what the environment should look like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an infrastructure management system for GCP resources.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 err="1"/>
              <a:t>Stackdriver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Is a tool for monitoring, logging and diagnostics.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Core components: monitoring, logging, trace, error reporting, debugger.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似乎是第三方</a:t>
            </a:r>
            <a:r>
              <a:rPr lang="en-US" altLang="zh-CN" dirty="0"/>
              <a:t>app</a:t>
            </a:r>
            <a:r>
              <a:rPr lang="zh-CN" altLang="en-US" dirty="0"/>
              <a:t>，也可以监视</a:t>
            </a:r>
            <a:r>
              <a:rPr lang="en-US" altLang="zh-CN" dirty="0"/>
              <a:t>AWS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Logging</a:t>
            </a:r>
            <a:r>
              <a:rPr lang="zh-CN" altLang="en-US" dirty="0"/>
              <a:t>机能允许用户</a:t>
            </a:r>
            <a:r>
              <a:rPr lang="en-US" altLang="zh-CN" dirty="0"/>
              <a:t>define metrics on logs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0A85D7-C3C7-4C31-8C39-E3624D5B9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225" y="0"/>
            <a:ext cx="4676775" cy="28479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E2CDCE8-D19E-44FA-80C5-92FB74B74E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409973"/>
            <a:ext cx="4781550" cy="25622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2F7987-D7AA-45C5-97DB-A8E27E481D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1550" y="5409973"/>
            <a:ext cx="5829300" cy="3028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B98D2C-8FDA-453F-B5E2-DA5DC60E9D5C}"/>
              </a:ext>
            </a:extLst>
          </p:cNvPr>
          <p:cNvSpPr txBox="1"/>
          <p:nvPr/>
        </p:nvSpPr>
        <p:spPr>
          <a:xfrm>
            <a:off x="0" y="5159826"/>
            <a:ext cx="894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Project roles</a:t>
            </a:r>
            <a:r>
              <a:rPr lang="zh-CN" altLang="en-US" dirty="0"/>
              <a:t>是所有</a:t>
            </a:r>
            <a:r>
              <a:rPr lang="en-US" altLang="zh-CN" dirty="0"/>
              <a:t>GCP project</a:t>
            </a:r>
            <a:r>
              <a:rPr lang="ja-JP" altLang="en-US" dirty="0"/>
              <a:t>共通的，</a:t>
            </a:r>
            <a:r>
              <a:rPr lang="en-US" altLang="ja-JP" dirty="0"/>
              <a:t>Product-specific role</a:t>
            </a:r>
            <a:r>
              <a:rPr lang="ja-JP" altLang="en-US" dirty="0"/>
              <a:t>是根据用的</a:t>
            </a:r>
            <a:r>
              <a:rPr lang="en-US" altLang="ja-JP" dirty="0"/>
              <a:t>GCP service</a:t>
            </a:r>
            <a:r>
              <a:rPr lang="ja-JP" altLang="en-US" dirty="0"/>
              <a:t>而定的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60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3AFA75-8E4E-4FC6-8E97-8FFF90281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10275" cy="31527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19B248-0D67-4E23-9FF3-21A1AAD98AB2}"/>
              </a:ext>
            </a:extLst>
          </p:cNvPr>
          <p:cNvSpPr txBox="1"/>
          <p:nvPr/>
        </p:nvSpPr>
        <p:spPr>
          <a:xfrm>
            <a:off x="0" y="3429000"/>
            <a:ext cx="60102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Apache Hadoop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Based on MapReduce programming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Dataproc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way to ran Hadoop, Spark, Hive and Pig on GCP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Charged by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Next step is to use </a:t>
            </a:r>
            <a:r>
              <a:rPr lang="en-US" dirty="0" err="1"/>
              <a:t>Mlib</a:t>
            </a:r>
            <a:r>
              <a:rPr lang="en-US" dirty="0"/>
              <a:t> (apache machine learning lib)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Dataflow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 data shows up in real time or it's of unpredictable size or rate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pipeline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D393D3-ABF0-437E-B3A6-015B2E54114E}"/>
              </a:ext>
            </a:extLst>
          </p:cNvPr>
          <p:cNvSpPr txBox="1"/>
          <p:nvPr/>
        </p:nvSpPr>
        <p:spPr>
          <a:xfrm>
            <a:off x="6010275" y="0"/>
            <a:ext cx="60102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BigQuery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Used for SQL queries on a massive dataset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can take in a .csv and do </a:t>
            </a:r>
            <a:r>
              <a:rPr lang="en-US"/>
              <a:t>query using SQL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Pub/Sub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Is a messaging service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Publisher/subscriber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Good for Internet of Things app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和</a:t>
            </a:r>
            <a:r>
              <a:rPr lang="en-US" altLang="zh-CN" dirty="0"/>
              <a:t>bucket</a:t>
            </a:r>
            <a:r>
              <a:rPr lang="ja-JP" altLang="en-US" dirty="0"/>
              <a:t>连用，当新</a:t>
            </a:r>
            <a:r>
              <a:rPr lang="en-US" altLang="ja-JP" dirty="0"/>
              <a:t>item</a:t>
            </a:r>
            <a:r>
              <a:rPr lang="ja-JP" altLang="en-US" dirty="0"/>
              <a:t>加入到</a:t>
            </a:r>
            <a:r>
              <a:rPr lang="en-US" altLang="ja-JP" dirty="0"/>
              <a:t>bucket</a:t>
            </a:r>
            <a:r>
              <a:rPr lang="ja-JP" altLang="en-US" dirty="0"/>
              <a:t>的时候，自动通知</a:t>
            </a:r>
            <a:r>
              <a:rPr lang="en-US" altLang="ja-JP" dirty="0"/>
              <a:t>app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</a:t>
            </a:r>
            <a:r>
              <a:rPr lang="en-US" dirty="0" err="1"/>
              <a:t>Datalab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Aka. Python Jupiter web notebook</a:t>
            </a:r>
          </a:p>
        </p:txBody>
      </p:sp>
    </p:spTree>
    <p:extLst>
      <p:ext uri="{BB962C8B-B14F-4D97-AF65-F5344CB8AC3E}">
        <p14:creationId xmlns:p14="http://schemas.microsoft.com/office/powerpoint/2010/main" val="2662898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2A28272-CFF0-4BD9-887C-DA073979C20F}"/>
              </a:ext>
            </a:extLst>
          </p:cNvPr>
          <p:cNvSpPr txBox="1"/>
          <p:nvPr/>
        </p:nvSpPr>
        <p:spPr>
          <a:xfrm>
            <a:off x="0" y="0"/>
            <a:ext cx="3383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Cloud Machine Learning Platform: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For unstructured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APIs: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Vision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Speech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Natural Language 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Video Intelligence API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30FF38-0982-448F-8363-639361777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9160" y="0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0285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2663</TotalTime>
  <Words>1591</Words>
  <Application>Microsoft Office PowerPoint</Application>
  <PresentationFormat>Widescreen</PresentationFormat>
  <Paragraphs>157</Paragraphs>
  <Slides>17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等线</vt:lpstr>
      <vt:lpstr>Roboto</vt:lpstr>
      <vt:lpstr>游ゴシック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Feiyu CHEN</dc:creator>
  <cp:lastModifiedBy>Feiyu CHEN</cp:lastModifiedBy>
  <cp:revision>124</cp:revision>
  <dcterms:created xsi:type="dcterms:W3CDTF">2018-04-21T23:48:16Z</dcterms:created>
  <dcterms:modified xsi:type="dcterms:W3CDTF">2018-05-05T23:16:17Z</dcterms:modified>
</cp:coreProperties>
</file>